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140753817" r:id="rId2"/>
    <p:sldId id="2140753881" r:id="rId3"/>
    <p:sldId id="2140753882" r:id="rId4"/>
    <p:sldId id="2140753883" r:id="rId5"/>
    <p:sldId id="2140753884" r:id="rId6"/>
    <p:sldId id="2140753886" r:id="rId7"/>
    <p:sldId id="2140753885" r:id="rId8"/>
    <p:sldId id="2140753896" r:id="rId9"/>
    <p:sldId id="2140753887" r:id="rId10"/>
    <p:sldId id="2140753895" r:id="rId11"/>
    <p:sldId id="2140753889" r:id="rId12"/>
    <p:sldId id="2140753888" r:id="rId13"/>
    <p:sldId id="2140753897" r:id="rId14"/>
    <p:sldId id="2140753890" r:id="rId15"/>
    <p:sldId id="2140753898" r:id="rId16"/>
    <p:sldId id="2140753891" r:id="rId17"/>
    <p:sldId id="2140753892" r:id="rId18"/>
    <p:sldId id="21407538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2140753817"/>
            <p14:sldId id="2140753881"/>
            <p14:sldId id="2140753882"/>
            <p14:sldId id="2140753883"/>
            <p14:sldId id="2140753884"/>
            <p14:sldId id="2140753886"/>
            <p14:sldId id="2140753885"/>
            <p14:sldId id="2140753896"/>
            <p14:sldId id="2140753887"/>
            <p14:sldId id="2140753895"/>
            <p14:sldId id="2140753889"/>
            <p14:sldId id="2140753888"/>
            <p14:sldId id="2140753897"/>
            <p14:sldId id="2140753890"/>
            <p14:sldId id="2140753898"/>
            <p14:sldId id="2140753891"/>
            <p14:sldId id="2140753892"/>
            <p14:sldId id="2140753899"/>
          </p14:sldIdLst>
        </p14:section>
        <p14:section name="GUIDELINE &amp; SAMPLE" id="{0AC042C7-4D81-1B44-AE40-3EF052FEE315}">
          <p14:sldIdLst/>
        </p14:section>
      </p14:sectionLst>
    </p:ex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37121"/>
    <a:srgbClr val="33B2C1"/>
    <a:srgbClr val="19226D"/>
    <a:srgbClr val="50B848"/>
    <a:srgbClr val="034EA2"/>
    <a:srgbClr val="F2F2F2"/>
    <a:srgbClr val="3EA9C1"/>
    <a:srgbClr val="33B2C0"/>
    <a:srgbClr val="E4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6" autoAdjust="0"/>
    <p:restoredTop sz="94831"/>
  </p:normalViewPr>
  <p:slideViewPr>
    <p:cSldViewPr snapToGrid="0">
      <p:cViewPr>
        <p:scale>
          <a:sx n="91" d="100"/>
          <a:sy n="91" d="100"/>
        </p:scale>
        <p:origin x="-59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x-none" smtClean="0"/>
              <a:t>10/13/2023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=""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=""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=""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=""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=""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=""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=""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=""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=""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=""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=""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=""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=""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=""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=""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=""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=""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=""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=""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=""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=""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=""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=""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=""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=""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=""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=""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=""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=""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=""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=""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=""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=""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=""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=""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=""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=""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=""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=""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=""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=""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=""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70" r:id="rId20"/>
    <p:sldLayoutId id="2147483671" r:id="rId21"/>
    <p:sldLayoutId id="2147483688" r:id="rId22"/>
    <p:sldLayoutId id="2147483687" r:id="rId2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1118429"/>
            <a:ext cx="1159580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Get information about United Kingdom customers with Country Region Code of GB including </a:t>
            </a:r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BirthDate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Gender,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EmailAddress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 (English), Phone, AddressLine1, AddressLine2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92F07D-6589-715D-79A6-4112A57A3D97}"/>
              </a:ext>
            </a:extLst>
          </p:cNvPr>
          <p:cNvSpPr txBox="1"/>
          <p:nvPr/>
        </p:nvSpPr>
        <p:spPr>
          <a:xfrm>
            <a:off x="824156" y="1858470"/>
            <a:ext cx="1085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Note: </a:t>
            </a:r>
            <a:r>
              <a:rPr lang="en-US" i="1" dirty="0" err="1">
                <a:solidFill>
                  <a:schemeClr val="accent5"/>
                </a:solidFill>
              </a:rPr>
              <a:t>FullName</a:t>
            </a:r>
            <a:r>
              <a:rPr lang="en-US" i="1" dirty="0">
                <a:solidFill>
                  <a:schemeClr val="accent5"/>
                </a:solidFill>
              </a:rPr>
              <a:t> combines from FirstName, </a:t>
            </a:r>
            <a:r>
              <a:rPr lang="en-US" i="1" dirty="0" err="1">
                <a:solidFill>
                  <a:schemeClr val="accent5"/>
                </a:solidFill>
              </a:rPr>
              <a:t>MiddleName</a:t>
            </a:r>
            <a:r>
              <a:rPr lang="en-US" i="1" dirty="0">
                <a:solidFill>
                  <a:schemeClr val="accent5"/>
                </a:solidFill>
              </a:rPr>
              <a:t>, </a:t>
            </a:r>
            <a:r>
              <a:rPr lang="en-US" i="1" dirty="0" err="1">
                <a:solidFill>
                  <a:schemeClr val="accent5"/>
                </a:solidFill>
              </a:rPr>
              <a:t>LastName</a:t>
            </a:r>
            <a:r>
              <a:rPr lang="en-US" i="1" dirty="0">
                <a:solidFill>
                  <a:schemeClr val="accent5"/>
                </a:solidFill>
              </a:rPr>
              <a:t> Gender includes F and M, if F shows as Female, M shows as Male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7973EA-871F-1225-1DB5-CDD2D7DFDE61}"/>
              </a:ext>
            </a:extLst>
          </p:cNvPr>
          <p:cNvSpPr txBox="1"/>
          <p:nvPr/>
        </p:nvSpPr>
        <p:spPr>
          <a:xfrm>
            <a:off x="454795" y="259426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CONCAT(), ALIAS, Trinitarian operator, Join, 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Where</a:t>
            </a:r>
            <a:endParaRPr lang="en-US" b="0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="" xmlns:a16="http://schemas.microsoft.com/office/drawing/2014/main" id="{645F2DDC-9B95-6C09-C2DC-85A79449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7" y="2944573"/>
            <a:ext cx="10687163" cy="1700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1417" y="4841545"/>
            <a:ext cx="110798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Concat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'</a:t>
            </a:r>
            <a:r>
              <a:rPr lang="en-US" dirty="0" err="1">
                <a:solidFill>
                  <a:schemeClr val="accent5"/>
                </a:solidFill>
              </a:rPr>
              <a:t>Fullname</a:t>
            </a:r>
            <a:r>
              <a:rPr lang="en-US" dirty="0">
                <a:solidFill>
                  <a:schemeClr val="accent5"/>
                </a:solidFill>
              </a:rPr>
              <a:t>', </a:t>
            </a:r>
            <a:r>
              <a:rPr lang="en-US" dirty="0" err="1">
                <a:solidFill>
                  <a:schemeClr val="accent5"/>
                </a:solidFill>
              </a:rPr>
              <a:t>BirthDate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r>
              <a:rPr lang="en-US" dirty="0">
                <a:solidFill>
                  <a:schemeClr val="accent5"/>
                </a:solidFill>
              </a:rPr>
              <a:t> Case when Gender = 'M' then 'Male' when Gender = 'F' then 'Female' end as 'Gender'</a:t>
            </a:r>
          </a:p>
          <a:p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 err="1">
                <a:solidFill>
                  <a:schemeClr val="accent5"/>
                </a:solidFill>
              </a:rPr>
              <a:t>EmailAddress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EnglishEducation</a:t>
            </a:r>
            <a:r>
              <a:rPr lang="en-US" dirty="0">
                <a:solidFill>
                  <a:schemeClr val="accent5"/>
                </a:solidFill>
              </a:rPr>
              <a:t> as 'Education', Phone, AddressLine1,AddressLine2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inner join </a:t>
            </a:r>
            <a:r>
              <a:rPr lang="en-US" dirty="0" err="1">
                <a:solidFill>
                  <a:schemeClr val="accent5"/>
                </a:solidFill>
              </a:rPr>
              <a:t>DimGeography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DimCustomer.GeographyKey</a:t>
            </a:r>
            <a:r>
              <a:rPr lang="en-US" dirty="0">
                <a:solidFill>
                  <a:schemeClr val="accent5"/>
                </a:solidFill>
              </a:rPr>
              <a:t>= </a:t>
            </a:r>
            <a:r>
              <a:rPr lang="en-US" dirty="0" err="1">
                <a:solidFill>
                  <a:schemeClr val="accent5"/>
                </a:solidFill>
              </a:rPr>
              <a:t>DimGeography.GeographyKey</a:t>
            </a:r>
            <a:r>
              <a:rPr lang="en-US" dirty="0">
                <a:solidFill>
                  <a:schemeClr val="accent5"/>
                </a:solidFill>
              </a:rPr>
              <a:t> where 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DimGeography.EnglishCountryRegionName</a:t>
            </a:r>
            <a:r>
              <a:rPr lang="en-US" dirty="0">
                <a:solidFill>
                  <a:schemeClr val="accent5"/>
                </a:solidFill>
              </a:rPr>
              <a:t>='United Kingdom'</a:t>
            </a:r>
          </a:p>
          <a:p>
            <a:r>
              <a:rPr lang="en-US" dirty="0">
                <a:solidFill>
                  <a:schemeClr val="accent5"/>
                </a:solidFill>
              </a:rPr>
              <a:t>and </a:t>
            </a:r>
            <a:r>
              <a:rPr lang="en-US" dirty="0" err="1">
                <a:solidFill>
                  <a:schemeClr val="accent5"/>
                </a:solidFill>
              </a:rPr>
              <a:t>DimGeography.CountryRegionCode</a:t>
            </a:r>
            <a:r>
              <a:rPr lang="en-US" dirty="0">
                <a:solidFill>
                  <a:schemeClr val="accent5"/>
                </a:solidFill>
              </a:rPr>
              <a:t>='GB'</a:t>
            </a:r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1627465" y="1483203"/>
            <a:ext cx="93621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 err="1"/>
              <a:t>EnglishProductName</a:t>
            </a:r>
            <a:r>
              <a:rPr lang="en-US" dirty="0"/>
              <a:t>,</a:t>
            </a:r>
          </a:p>
          <a:p>
            <a:r>
              <a:rPr lang="en-US" dirty="0" err="1"/>
              <a:t>ModelName</a:t>
            </a:r>
            <a:r>
              <a:rPr lang="en-US" dirty="0"/>
              <a:t>,</a:t>
            </a:r>
          </a:p>
          <a:p>
            <a:r>
              <a:rPr lang="en-US" dirty="0" err="1"/>
              <a:t>dc.EnglishProductCategoryName</a:t>
            </a:r>
            <a:r>
              <a:rPr lang="en-US" dirty="0"/>
              <a:t> as '</a:t>
            </a:r>
            <a:r>
              <a:rPr lang="en-US" dirty="0" err="1"/>
              <a:t>ProductCategoryName</a:t>
            </a:r>
            <a:r>
              <a:rPr lang="en-US" dirty="0"/>
              <a:t>',</a:t>
            </a:r>
          </a:p>
          <a:p>
            <a:r>
              <a:rPr lang="en-US" dirty="0" err="1"/>
              <a:t>EnglishProductSubcategoryName</a:t>
            </a:r>
            <a:r>
              <a:rPr lang="en-US" dirty="0"/>
              <a:t> as '</a:t>
            </a:r>
            <a:r>
              <a:rPr lang="en-US" dirty="0" err="1"/>
              <a:t>ProductSubcategoryName</a:t>
            </a:r>
            <a:r>
              <a:rPr lang="en-US" dirty="0"/>
              <a:t>',</a:t>
            </a:r>
          </a:p>
          <a:p>
            <a:r>
              <a:rPr lang="en-US" dirty="0" err="1"/>
              <a:t>fpi.UnitsBalance</a:t>
            </a:r>
            <a:r>
              <a:rPr lang="en-US" dirty="0"/>
              <a:t>,</a:t>
            </a:r>
          </a:p>
          <a:p>
            <a:r>
              <a:rPr lang="en-US" dirty="0" err="1"/>
              <a:t>fpi.UnitCost</a:t>
            </a:r>
            <a:endParaRPr lang="en-US" dirty="0"/>
          </a:p>
          <a:p>
            <a:r>
              <a:rPr lang="en-US" dirty="0"/>
              <a:t>from  </a:t>
            </a:r>
            <a:r>
              <a:rPr lang="en-US" dirty="0" err="1"/>
              <a:t>DimProduct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DimProductSubcategory</a:t>
            </a:r>
            <a:r>
              <a:rPr lang="en-US" dirty="0"/>
              <a:t> </a:t>
            </a:r>
            <a:r>
              <a:rPr lang="en-US" dirty="0" err="1"/>
              <a:t>dpc</a:t>
            </a:r>
            <a:r>
              <a:rPr lang="en-US" dirty="0"/>
              <a:t> on </a:t>
            </a:r>
            <a:r>
              <a:rPr lang="en-US" dirty="0" err="1"/>
              <a:t>dp.ProductSubcategoryKey</a:t>
            </a:r>
            <a:r>
              <a:rPr lang="en-US" dirty="0"/>
              <a:t> = </a:t>
            </a:r>
            <a:r>
              <a:rPr lang="en-US" dirty="0" err="1"/>
              <a:t>dpc.ProductSubcategoryKey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DimProductCategory</a:t>
            </a:r>
            <a:r>
              <a:rPr lang="en-US" dirty="0"/>
              <a:t> dc on </a:t>
            </a:r>
            <a:r>
              <a:rPr lang="en-US" dirty="0" err="1"/>
              <a:t>dc.ProductCategoryKey</a:t>
            </a:r>
            <a:r>
              <a:rPr lang="en-US" dirty="0"/>
              <a:t>=</a:t>
            </a:r>
            <a:r>
              <a:rPr lang="en-US" dirty="0" err="1"/>
              <a:t>dpc.ProductCategoryKey</a:t>
            </a:r>
            <a:endParaRPr lang="en-US" dirty="0"/>
          </a:p>
          <a:p>
            <a:r>
              <a:rPr lang="en-US" dirty="0"/>
              <a:t>inner join </a:t>
            </a:r>
            <a:r>
              <a:rPr lang="en-US" dirty="0" err="1"/>
              <a:t>FactProductInventory</a:t>
            </a:r>
            <a:r>
              <a:rPr lang="en-US" dirty="0"/>
              <a:t> </a:t>
            </a:r>
            <a:r>
              <a:rPr lang="en-US" dirty="0" err="1"/>
              <a:t>fpi</a:t>
            </a:r>
            <a:r>
              <a:rPr lang="en-US" dirty="0"/>
              <a:t> on </a:t>
            </a:r>
            <a:r>
              <a:rPr lang="en-US" dirty="0" err="1"/>
              <a:t>fpi.ProductKey</a:t>
            </a:r>
            <a:r>
              <a:rPr lang="en-US" dirty="0"/>
              <a:t>=</a:t>
            </a:r>
            <a:r>
              <a:rPr lang="en-US" dirty="0" err="1"/>
              <a:t>dp.ProductKey</a:t>
            </a:r>
            <a:endParaRPr lang="en-US" dirty="0"/>
          </a:p>
          <a:p>
            <a:r>
              <a:rPr lang="en-US" dirty="0"/>
              <a:t>inner join </a:t>
            </a:r>
            <a:r>
              <a:rPr lang="en-US" dirty="0" err="1"/>
              <a:t>DimDate</a:t>
            </a:r>
            <a:r>
              <a:rPr lang="en-US" dirty="0"/>
              <a:t> </a:t>
            </a:r>
            <a:r>
              <a:rPr lang="en-US" dirty="0" err="1"/>
              <a:t>dd</a:t>
            </a:r>
            <a:r>
              <a:rPr lang="en-US" dirty="0"/>
              <a:t> on </a:t>
            </a:r>
            <a:r>
              <a:rPr lang="en-US" dirty="0" err="1"/>
              <a:t>fpi.DateKey</a:t>
            </a:r>
            <a:r>
              <a:rPr lang="en-US" dirty="0"/>
              <a:t> = </a:t>
            </a:r>
            <a:r>
              <a:rPr lang="en-US" dirty="0" err="1"/>
              <a:t>dd.DateKey</a:t>
            </a:r>
            <a:endParaRPr lang="en-US" dirty="0"/>
          </a:p>
          <a:p>
            <a:r>
              <a:rPr lang="en-US" dirty="0"/>
              <a:t>ORDER BY</a:t>
            </a:r>
          </a:p>
          <a:p>
            <a:r>
              <a:rPr lang="en-US" dirty="0"/>
              <a:t> </a:t>
            </a:r>
            <a:r>
              <a:rPr lang="en-US" dirty="0" err="1"/>
              <a:t>fpi.DateKey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fpi.UnitCost</a:t>
            </a:r>
            <a:r>
              <a:rPr lang="en-US" dirty="0"/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22732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Sales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Internet Sales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E773107-AC39-9DF2-9996-F326B3D6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16" y="1164222"/>
            <a:ext cx="5708341" cy="55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24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1026097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Get the Internet Sales invoice details of the product whose English Name is "Road-150 Red, 48"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SalesOrderLineNumber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ProductName,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OrderQuantity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DiscountAmount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ProductStandardCost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TotalProductCost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D303B644-69B1-498B-C802-E11F2EB7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" y="2965539"/>
            <a:ext cx="11398928" cy="17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SalesOrderNumber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SalesOrderLineNumber</a:t>
            </a:r>
            <a:r>
              <a:rPr lang="en-US" dirty="0">
                <a:solidFill>
                  <a:schemeClr val="accent5"/>
                </a:solidFill>
              </a:rPr>
              <a:t>, CONCAT(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, 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CustomerName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dp.EnglishProductName</a:t>
            </a:r>
            <a:r>
              <a:rPr lang="en-US" dirty="0">
                <a:solidFill>
                  <a:schemeClr val="accent5"/>
                </a:solidFill>
              </a:rPr>
              <a:t> as </a:t>
            </a:r>
            <a:r>
              <a:rPr lang="en-US" dirty="0" err="1">
                <a:solidFill>
                  <a:schemeClr val="accent5"/>
                </a:solidFill>
              </a:rPr>
              <a:t>ProductName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OrderQuantity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UnitPrice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DiscountAmount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SalesAmount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ProductStandardCost,TotalProductCost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FactInternetSales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fis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fis.CustomerKey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dc.CustomerKey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join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dp.ProductKey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fis.ProductKey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where </a:t>
            </a:r>
            <a:r>
              <a:rPr lang="en-US" dirty="0" err="1">
                <a:solidFill>
                  <a:schemeClr val="accent5"/>
                </a:solidFill>
              </a:rPr>
              <a:t>dp.EnglishProductName</a:t>
            </a:r>
            <a:r>
              <a:rPr lang="en-US" dirty="0">
                <a:solidFill>
                  <a:schemeClr val="accent5"/>
                </a:solidFill>
              </a:rPr>
              <a:t>= 'Road-150 Red, 48'</a:t>
            </a:r>
          </a:p>
        </p:txBody>
      </p:sp>
    </p:spTree>
    <p:extLst>
      <p:ext uri="{BB962C8B-B14F-4D97-AF65-F5344CB8AC3E}">
        <p14:creationId xmlns:p14="http://schemas.microsoft.com/office/powerpoint/2010/main" val="121849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1" y="1286158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Get information 20 Internet Sales invoices with the highest total payable including the following columns: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TotalOrderCost</a:t>
            </a:r>
            <a:endParaRPr lang="en-US" altLang="en-US" sz="2000" b="1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en-US" sz="2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20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en-US" sz="20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lang="en-US" altLang="en-US" sz="20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multiple </a:t>
            </a:r>
            <a:r>
              <a:rPr lang="en-US" altLang="en-US" sz="20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SalesOrderLineNumber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B047CA6F-8F6A-576B-B224-ACA7FD03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3" y="3152853"/>
            <a:ext cx="10376433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>
                <a:solidFill>
                  <a:schemeClr val="accent5"/>
                </a:solidFill>
              </a:rPr>
              <a:t>top </a:t>
            </a:r>
            <a:r>
              <a:rPr lang="en-US" smtClean="0">
                <a:solidFill>
                  <a:schemeClr val="accent5"/>
                </a:solidFill>
              </a:rPr>
              <a:t>20 </a:t>
            </a:r>
            <a:r>
              <a:rPr lang="en-US" dirty="0">
                <a:solidFill>
                  <a:schemeClr val="accent5"/>
                </a:solidFill>
              </a:rPr>
              <a:t>CONCAT(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+'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+'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CustomerName,fis.SalesOrderNumber,fis.CustomerKey,SUM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dirty="0" err="1">
                <a:solidFill>
                  <a:schemeClr val="accent5"/>
                </a:solidFill>
              </a:rPr>
              <a:t>TotalProductCost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FactInternetSales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fis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inner 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fis.CustomerKey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dc.CustomerKey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inner join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dp.ProductKey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fis.ProductKey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MiddleName,LastName,SalesOrderNumber,fis.CustomerKey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order by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8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Reseller Sales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Reseller Sales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D32EF188-360B-ED53-09D6-17101257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87" y="1144412"/>
            <a:ext cx="6048604" cy="5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Reseller Sales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1" y="1188691"/>
            <a:ext cx="1159580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Get the top 10 resellers with the highest revenue including the following schools:</a:t>
            </a:r>
          </a:p>
          <a:p>
            <a:pPr lvl="0"/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ResellerName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ResellerKey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TotalQuantity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TotalOrderCost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733E121E-0B60-B03D-4334-CB3024F4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" y="2710163"/>
            <a:ext cx="1176080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with t as(</a:t>
            </a:r>
          </a:p>
          <a:p>
            <a:r>
              <a:rPr lang="en-US" dirty="0">
                <a:solidFill>
                  <a:schemeClr val="accent5"/>
                </a:solidFill>
              </a:rPr>
              <a:t>select top 10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r>
              <a:rPr lang="en-US" dirty="0">
                <a:solidFill>
                  <a:schemeClr val="accent5"/>
                </a:solidFill>
              </a:rPr>
              <a:t>, Sum(</a:t>
            </a:r>
            <a:r>
              <a:rPr lang="en-US" dirty="0" err="1">
                <a:solidFill>
                  <a:schemeClr val="accent5"/>
                </a:solidFill>
              </a:rPr>
              <a:t>frs.TotalProductCost</a:t>
            </a:r>
            <a:r>
              <a:rPr lang="en-US" dirty="0">
                <a:solidFill>
                  <a:schemeClr val="accent5"/>
                </a:solidFill>
              </a:rPr>
              <a:t>) as [</a:t>
            </a:r>
            <a:r>
              <a:rPr lang="en-US" dirty="0" err="1">
                <a:solidFill>
                  <a:schemeClr val="accent5"/>
                </a:solidFill>
              </a:rPr>
              <a:t>totalproduct</a:t>
            </a:r>
            <a:r>
              <a:rPr lang="en-US" dirty="0">
                <a:solidFill>
                  <a:schemeClr val="accent5"/>
                </a:solidFill>
              </a:rPr>
              <a:t>], Sum(</a:t>
            </a:r>
            <a:r>
              <a:rPr lang="en-US" dirty="0" err="1">
                <a:solidFill>
                  <a:schemeClr val="accent5"/>
                </a:solidFill>
              </a:rPr>
              <a:t>OrderQuantity</a:t>
            </a:r>
            <a:r>
              <a:rPr lang="en-US" dirty="0">
                <a:solidFill>
                  <a:schemeClr val="accent5"/>
                </a:solidFill>
              </a:rPr>
              <a:t>)  as [</a:t>
            </a:r>
            <a:r>
              <a:rPr lang="en-US" dirty="0" err="1">
                <a:solidFill>
                  <a:schemeClr val="accent5"/>
                </a:solidFill>
              </a:rPr>
              <a:t>oderquantity</a:t>
            </a:r>
            <a:r>
              <a:rPr lang="en-US" dirty="0">
                <a:solidFill>
                  <a:schemeClr val="accent5"/>
                </a:solidFill>
              </a:rPr>
              <a:t>]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FactResellerSales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frs</a:t>
            </a:r>
            <a:r>
              <a:rPr lang="en-US" dirty="0">
                <a:solidFill>
                  <a:schemeClr val="accent5"/>
                </a:solidFill>
              </a:rPr>
              <a:t> join </a:t>
            </a:r>
            <a:r>
              <a:rPr lang="en-US" dirty="0" err="1">
                <a:solidFill>
                  <a:schemeClr val="accent5"/>
                </a:solidFill>
              </a:rPr>
              <a:t>DimReseller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dr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dr.ResellerKey</a:t>
            </a:r>
            <a:r>
              <a:rPr lang="en-US" dirty="0">
                <a:solidFill>
                  <a:schemeClr val="accent5"/>
                </a:solidFill>
              </a:rPr>
              <a:t>  </a:t>
            </a: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order by [</a:t>
            </a:r>
            <a:r>
              <a:rPr lang="en-US" dirty="0" err="1">
                <a:solidFill>
                  <a:schemeClr val="accent5"/>
                </a:solidFill>
              </a:rPr>
              <a:t>totalproduct</a:t>
            </a:r>
            <a:r>
              <a:rPr lang="en-US" dirty="0">
                <a:solidFill>
                  <a:schemeClr val="accent5"/>
                </a:solidFill>
              </a:rPr>
              <a:t>]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ResellerName,t.ResellerKey,t.oderquantity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t.totalproduct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t, </a:t>
            </a:r>
            <a:r>
              <a:rPr lang="en-US" dirty="0" err="1">
                <a:solidFill>
                  <a:schemeClr val="accent5"/>
                </a:solidFill>
              </a:rPr>
              <a:t>DimReseller</a:t>
            </a:r>
            <a:r>
              <a:rPr lang="en-US" dirty="0">
                <a:solidFill>
                  <a:schemeClr val="accent5"/>
                </a:solidFill>
              </a:rPr>
              <a:t> where </a:t>
            </a:r>
            <a:r>
              <a:rPr lang="en-US" dirty="0" err="1">
                <a:solidFill>
                  <a:schemeClr val="accent5"/>
                </a:solidFill>
              </a:rPr>
              <a:t>t.ResellerKey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DimReseller.ResellerKey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1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1272317"/>
            <a:ext cx="115958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Total number of customers by country includes 2 columns: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TotalCustomer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7973EA-871F-1225-1DB5-CDD2D7DFDE61}"/>
              </a:ext>
            </a:extLst>
          </p:cNvPr>
          <p:cNvSpPr txBox="1"/>
          <p:nvPr/>
        </p:nvSpPr>
        <p:spPr>
          <a:xfrm>
            <a:off x="454795" y="1766137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Aggregate Function, Group By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="" xmlns:a16="http://schemas.microsoft.com/office/drawing/2014/main" id="{69A580A4-C7ED-0743-C1AB-16188F2AC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7" y="2710163"/>
            <a:ext cx="4889751" cy="21337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0866" y="282203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EnglishCountryRegionName</a:t>
            </a:r>
            <a:r>
              <a:rPr lang="en-US" dirty="0">
                <a:solidFill>
                  <a:schemeClr val="accent5"/>
                </a:solidFill>
              </a:rPr>
              <a:t>, COUNT(*) AS </a:t>
            </a:r>
            <a:r>
              <a:rPr lang="en-US" dirty="0" err="1">
                <a:solidFill>
                  <a:schemeClr val="accent5"/>
                </a:solidFill>
              </a:rPr>
              <a:t>TotalCustomer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DimGeography</a:t>
            </a:r>
            <a:r>
              <a:rPr lang="en-US" dirty="0">
                <a:solidFill>
                  <a:schemeClr val="accent5"/>
                </a:solidFill>
              </a:rPr>
              <a:t>  dg 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dg.GeographyKey</a:t>
            </a:r>
            <a:r>
              <a:rPr lang="en-US" dirty="0">
                <a:solidFill>
                  <a:schemeClr val="accent5"/>
                </a:solidFill>
              </a:rPr>
              <a:t>= </a:t>
            </a:r>
            <a:r>
              <a:rPr lang="en-US" dirty="0" err="1">
                <a:solidFill>
                  <a:schemeClr val="accent5"/>
                </a:solidFill>
              </a:rPr>
              <a:t>dc.GeographyKey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EnglishCountryRegionName</a:t>
            </a:r>
            <a:r>
              <a:rPr lang="en-US" dirty="0">
                <a:solidFill>
                  <a:schemeClr val="accent5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2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810653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Get the top 100 products of the highest selling price (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ListPrice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ProductLine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DealerPrice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Color, Description (English)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B97973EA-871F-1225-1DB5-CDD2D7DFDE61}"/>
              </a:ext>
            </a:extLst>
          </p:cNvPr>
          <p:cNvSpPr txBox="1"/>
          <p:nvPr/>
        </p:nvSpPr>
        <p:spPr>
          <a:xfrm>
            <a:off x="454795" y="2179333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Top, Order By, Join Optimize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5D0DF41F-D616-4694-0243-13547D481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3097007"/>
            <a:ext cx="5434305" cy="18409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54597" y="260011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select top 100 </a:t>
            </a:r>
            <a:r>
              <a:rPr lang="en-US" dirty="0" err="1">
                <a:solidFill>
                  <a:schemeClr val="accent5"/>
                </a:solidFill>
              </a:rPr>
              <a:t>EnglishProductName</a:t>
            </a:r>
            <a:r>
              <a:rPr lang="en-US" dirty="0">
                <a:solidFill>
                  <a:schemeClr val="accent5"/>
                </a:solidFill>
              </a:rPr>
              <a:t> as '</a:t>
            </a:r>
            <a:r>
              <a:rPr lang="en-US" dirty="0" err="1">
                <a:solidFill>
                  <a:schemeClr val="accent5"/>
                </a:solidFill>
              </a:rPr>
              <a:t>ProductName</a:t>
            </a:r>
            <a:r>
              <a:rPr lang="en-US" dirty="0">
                <a:solidFill>
                  <a:schemeClr val="accent5"/>
                </a:solidFill>
              </a:rPr>
              <a:t>', </a:t>
            </a:r>
            <a:r>
              <a:rPr lang="en-US" dirty="0" err="1">
                <a:solidFill>
                  <a:schemeClr val="accent5"/>
                </a:solidFill>
              </a:rPr>
              <a:t>ModelName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ProductLine,dc.EnglishProductCategoryName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as'ProductCategoryName</a:t>
            </a:r>
            <a:r>
              <a:rPr lang="en-US" dirty="0">
                <a:solidFill>
                  <a:schemeClr val="accent5"/>
                </a:solidFill>
              </a:rPr>
              <a:t>',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dpc.EnglishProductSubcategoryName</a:t>
            </a:r>
            <a:r>
              <a:rPr lang="en-US" dirty="0">
                <a:solidFill>
                  <a:schemeClr val="accent5"/>
                </a:solidFill>
              </a:rPr>
              <a:t> as 'ProductSubcategoryName',DealerPrice,ListPrice,Color,EnglishDescription as 'Description'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dp,DimProductSubcategory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dpc,DimProductCategory</a:t>
            </a:r>
            <a:r>
              <a:rPr lang="en-US" dirty="0">
                <a:solidFill>
                  <a:schemeClr val="accent5"/>
                </a:solidFill>
              </a:rPr>
              <a:t> dc where </a:t>
            </a:r>
            <a:r>
              <a:rPr lang="en-US" dirty="0" err="1">
                <a:solidFill>
                  <a:schemeClr val="accent5"/>
                </a:solidFill>
              </a:rPr>
              <a:t>dp.ProductSubcategoryKey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dpc.ProductSubcategoryKey</a:t>
            </a:r>
            <a:r>
              <a:rPr lang="en-US" dirty="0">
                <a:solidFill>
                  <a:schemeClr val="accent5"/>
                </a:solidFill>
              </a:rPr>
              <a:t> and  </a:t>
            </a:r>
            <a:r>
              <a:rPr lang="en-US" dirty="0" err="1">
                <a:solidFill>
                  <a:schemeClr val="accent5"/>
                </a:solidFill>
              </a:rPr>
              <a:t>dc.ProductCategoryKey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dpc.ProductCategoryKey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>
                <a:solidFill>
                  <a:schemeClr val="accent5"/>
                </a:solidFill>
              </a:rPr>
              <a:t>order by </a:t>
            </a:r>
            <a:r>
              <a:rPr lang="en-US" dirty="0" err="1">
                <a:solidFill>
                  <a:schemeClr val="accent5"/>
                </a:solidFill>
              </a:rPr>
              <a:t>ListPrice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5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Finance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B3D2840-1E33-F1B2-B9A6-D43A1F33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279" y="1559997"/>
            <a:ext cx="8526065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97" y="878321"/>
            <a:ext cx="1128232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Based on the financial table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FactFinace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calculate the total amount of transactions according to each specific type of accounting compared between the three regions France, Germany, Australia, including the following columns: 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AccountDescription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France, Germany, Australia</a:t>
            </a:r>
          </a:p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example, with an account called Accounts Payable, the sum of France is 1498880.17, Germany is 1551664.11, Australia is 716259.95</a:t>
            </a:r>
          </a:p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arrange in A-Z order of </a:t>
            </a:r>
            <a:r>
              <a:rPr kumimoji="0" lang="en-US" altLang="en-US" sz="2000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AccountDescription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18A4B9-1598-12C4-83A6-4675B626C26E}"/>
              </a:ext>
            </a:extLst>
          </p:cNvPr>
          <p:cNvSpPr txBox="1"/>
          <p:nvPr/>
        </p:nvSpPr>
        <p:spPr>
          <a:xfrm>
            <a:off x="5346073" y="260165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Order By, PIVOT, For, Aggregate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92947" y="3338971"/>
            <a:ext cx="11367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AccountDescription</a:t>
            </a:r>
            <a:r>
              <a:rPr lang="en-US" dirty="0">
                <a:solidFill>
                  <a:schemeClr val="accent5"/>
                </a:solidFill>
              </a:rPr>
              <a:t>, [France], [Germany], [Australia]  from</a:t>
            </a:r>
          </a:p>
          <a:p>
            <a:r>
              <a:rPr lang="en-US" dirty="0">
                <a:solidFill>
                  <a:schemeClr val="accent5"/>
                </a:solidFill>
              </a:rPr>
              <a:t>(</a:t>
            </a:r>
          </a:p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AccountDescription,do.OrganizationName</a:t>
            </a:r>
            <a:r>
              <a:rPr lang="en-US" dirty="0">
                <a:solidFill>
                  <a:schemeClr val="accent5"/>
                </a:solidFill>
              </a:rPr>
              <a:t>, SUM(</a:t>
            </a:r>
            <a:r>
              <a:rPr lang="en-US" dirty="0" err="1">
                <a:solidFill>
                  <a:schemeClr val="accent5"/>
                </a:solidFill>
              </a:rPr>
              <a:t>ff.Amount</a:t>
            </a:r>
            <a:r>
              <a:rPr lang="en-US" dirty="0">
                <a:solidFill>
                  <a:schemeClr val="accent5"/>
                </a:solidFill>
              </a:rPr>
              <a:t>) as Tong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FactFinance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ff</a:t>
            </a:r>
            <a:r>
              <a:rPr lang="en-US" dirty="0">
                <a:solidFill>
                  <a:schemeClr val="accent5"/>
                </a:solidFill>
              </a:rPr>
              <a:t> join </a:t>
            </a:r>
            <a:r>
              <a:rPr lang="en-US" dirty="0" err="1">
                <a:solidFill>
                  <a:schemeClr val="accent5"/>
                </a:solidFill>
              </a:rPr>
              <a:t>DimAccount</a:t>
            </a:r>
            <a:r>
              <a:rPr lang="en-US" dirty="0">
                <a:solidFill>
                  <a:schemeClr val="accent5"/>
                </a:solidFill>
              </a:rPr>
              <a:t> da on </a:t>
            </a:r>
            <a:r>
              <a:rPr lang="en-US" dirty="0" err="1">
                <a:solidFill>
                  <a:schemeClr val="accent5"/>
                </a:solidFill>
              </a:rPr>
              <a:t>ff.AccountKey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da.AccountKey</a:t>
            </a:r>
            <a:r>
              <a:rPr lang="en-US" dirty="0">
                <a:solidFill>
                  <a:schemeClr val="accent5"/>
                </a:solidFill>
              </a:rPr>
              <a:t> inner join </a:t>
            </a:r>
            <a:r>
              <a:rPr lang="en-US" dirty="0" err="1">
                <a:solidFill>
                  <a:schemeClr val="accent5"/>
                </a:solidFill>
              </a:rPr>
              <a:t>DimOrganization</a:t>
            </a:r>
            <a:r>
              <a:rPr lang="en-US" dirty="0">
                <a:solidFill>
                  <a:schemeClr val="accent5"/>
                </a:solidFill>
              </a:rPr>
              <a:t> do on </a:t>
            </a:r>
            <a:r>
              <a:rPr lang="en-US" dirty="0" err="1">
                <a:solidFill>
                  <a:schemeClr val="accent5"/>
                </a:solidFill>
              </a:rPr>
              <a:t>do.OrganizationKey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ff.OrganizationKey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where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'France'  or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'Germany' or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'Australia'</a:t>
            </a: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AccountDescription,do.OrganizationName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) t</a:t>
            </a:r>
          </a:p>
          <a:p>
            <a:r>
              <a:rPr lang="en-US" dirty="0">
                <a:solidFill>
                  <a:schemeClr val="accent5"/>
                </a:solidFill>
              </a:rPr>
              <a:t>pivot (</a:t>
            </a:r>
          </a:p>
          <a:p>
            <a:r>
              <a:rPr lang="en-US" dirty="0">
                <a:solidFill>
                  <a:schemeClr val="accent5"/>
                </a:solidFill>
              </a:rPr>
              <a:t>Sum(</a:t>
            </a:r>
            <a:r>
              <a:rPr lang="en-US" dirty="0" err="1">
                <a:solidFill>
                  <a:schemeClr val="accent5"/>
                </a:solidFill>
              </a:rPr>
              <a:t>t.Tong</a:t>
            </a:r>
            <a:r>
              <a:rPr lang="en-US" dirty="0">
                <a:solidFill>
                  <a:schemeClr val="accent5"/>
                </a:solidFill>
              </a:rPr>
              <a:t>) for </a:t>
            </a:r>
            <a:r>
              <a:rPr lang="en-US" dirty="0" err="1">
                <a:solidFill>
                  <a:schemeClr val="accent5"/>
                </a:solidFill>
              </a:rPr>
              <a:t>t.OrganizationName</a:t>
            </a:r>
            <a:r>
              <a:rPr lang="en-US" dirty="0">
                <a:solidFill>
                  <a:schemeClr val="accent5"/>
                </a:solidFill>
              </a:rPr>
              <a:t> in ([France],[Germany], [Australia])</a:t>
            </a:r>
          </a:p>
          <a:p>
            <a:r>
              <a:rPr lang="en-US" dirty="0">
                <a:solidFill>
                  <a:schemeClr val="accent5"/>
                </a:solidFill>
              </a:rPr>
              <a:t>) b</a:t>
            </a:r>
          </a:p>
        </p:txBody>
      </p:sp>
    </p:spTree>
    <p:extLst>
      <p:ext uri="{BB962C8B-B14F-4D97-AF65-F5344CB8AC3E}">
        <p14:creationId xmlns:p14="http://schemas.microsoft.com/office/powerpoint/2010/main" val="379969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Inventory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1821E128-AE16-F64A-0CC7-9F17E33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582017"/>
            <a:ext cx="908811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1118429"/>
            <a:ext cx="11595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Get the latest stock information of all products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UnitsBalance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18A4B9-1598-12C4-83A6-4675B626C26E}"/>
              </a:ext>
            </a:extLst>
          </p:cNvPr>
          <p:cNvSpPr txBox="1"/>
          <p:nvPr/>
        </p:nvSpPr>
        <p:spPr>
          <a:xfrm>
            <a:off x="298099" y="223077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SubQuerys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JOIN condition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="" xmlns:a16="http://schemas.microsoft.com/office/drawing/2014/main" id="{3D881911-26EE-4148-F273-B09EBF23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" y="2565174"/>
            <a:ext cx="11041380" cy="16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570451" y="1041023"/>
            <a:ext cx="1088052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200" dirty="0"/>
              <a:t>with t as(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ProductKey</a:t>
            </a:r>
            <a:r>
              <a:rPr lang="en-US" sz="1200" dirty="0"/>
              <a:t>, </a:t>
            </a:r>
            <a:r>
              <a:rPr lang="en-US" sz="1200" dirty="0" err="1"/>
              <a:t>MovementDate</a:t>
            </a:r>
            <a:endParaRPr lang="en-US" sz="1200" dirty="0"/>
          </a:p>
          <a:p>
            <a:r>
              <a:rPr lang="en-US" sz="1200" dirty="0"/>
              <a:t>FROM (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ProductKey</a:t>
            </a:r>
            <a:r>
              <a:rPr lang="en-US" sz="1200" dirty="0"/>
              <a:t>, </a:t>
            </a:r>
            <a:r>
              <a:rPr lang="en-US" sz="1200" dirty="0" err="1"/>
              <a:t>MovementDate</a:t>
            </a:r>
            <a:r>
              <a:rPr lang="en-US" sz="1200" dirty="0"/>
              <a:t>,</a:t>
            </a:r>
          </a:p>
          <a:p>
            <a:r>
              <a:rPr lang="en-US" sz="1200" dirty="0"/>
              <a:t>ROW_NUMBER() OVER (PARTITION BY </a:t>
            </a:r>
            <a:r>
              <a:rPr lang="en-US" sz="1200" dirty="0" err="1"/>
              <a:t>ProductKey</a:t>
            </a:r>
            <a:r>
              <a:rPr lang="en-US" sz="1200" dirty="0"/>
              <a:t> ORDER BY </a:t>
            </a:r>
            <a:r>
              <a:rPr lang="en-US" sz="1200" dirty="0" err="1"/>
              <a:t>MovementDate</a:t>
            </a:r>
            <a:r>
              <a:rPr lang="en-US" sz="1200" dirty="0"/>
              <a:t> DESC) AS </a:t>
            </a:r>
            <a:r>
              <a:rPr lang="en-US" sz="1200" dirty="0" err="1"/>
              <a:t>rn</a:t>
            </a:r>
            <a:endParaRPr lang="en-US" sz="1200" dirty="0"/>
          </a:p>
          <a:p>
            <a:r>
              <a:rPr lang="en-US" sz="1200" dirty="0"/>
              <a:t>FROM </a:t>
            </a:r>
            <a:r>
              <a:rPr lang="en-US" sz="1200" dirty="0" err="1"/>
              <a:t>FactProductInventory</a:t>
            </a:r>
            <a:endParaRPr lang="en-US" sz="1200" dirty="0"/>
          </a:p>
          <a:p>
            <a:r>
              <a:rPr lang="en-US" sz="1200" dirty="0"/>
              <a:t>) AS subquery</a:t>
            </a:r>
          </a:p>
          <a:p>
            <a:r>
              <a:rPr lang="en-US" sz="1200" dirty="0"/>
              <a:t>WHERE </a:t>
            </a:r>
            <a:r>
              <a:rPr lang="en-US" sz="1200" dirty="0" err="1"/>
              <a:t>rn</a:t>
            </a:r>
            <a:r>
              <a:rPr lang="en-US" sz="1200" dirty="0"/>
              <a:t> = 1</a:t>
            </a:r>
          </a:p>
          <a:p>
            <a:r>
              <a:rPr lang="en-US" sz="1200" dirty="0"/>
              <a:t>)</a:t>
            </a:r>
          </a:p>
          <a:p>
            <a:r>
              <a:rPr lang="en-US" sz="1200" dirty="0"/>
              <a:t>SELECT</a:t>
            </a:r>
          </a:p>
          <a:p>
            <a:r>
              <a:rPr lang="en-US" sz="1200" dirty="0" err="1"/>
              <a:t>dp.ProductKey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dc.EnglishProductCategoryName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ModelName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EnglishProductSubcategoryName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fpi.UnitsBalance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fpi.UnitCost</a:t>
            </a:r>
            <a:endParaRPr lang="en-US" sz="1200" dirty="0"/>
          </a:p>
          <a:p>
            <a:r>
              <a:rPr lang="en-US" sz="1200" dirty="0"/>
              <a:t>from t, </a:t>
            </a:r>
            <a:r>
              <a:rPr lang="en-US" sz="1200" dirty="0" err="1"/>
              <a:t>DimProduct</a:t>
            </a:r>
            <a:r>
              <a:rPr lang="en-US" sz="1200" dirty="0"/>
              <a:t> </a:t>
            </a:r>
            <a:r>
              <a:rPr lang="en-US" sz="1200" dirty="0" err="1"/>
              <a:t>dp</a:t>
            </a:r>
            <a:r>
              <a:rPr lang="en-US" sz="1200" dirty="0"/>
              <a:t> </a:t>
            </a:r>
          </a:p>
          <a:p>
            <a:r>
              <a:rPr lang="en-US" sz="1200" dirty="0"/>
              <a:t>join </a:t>
            </a:r>
            <a:r>
              <a:rPr lang="en-US" sz="1200" dirty="0" err="1"/>
              <a:t>DimProductSubcategory</a:t>
            </a:r>
            <a:r>
              <a:rPr lang="en-US" sz="1200" dirty="0"/>
              <a:t> </a:t>
            </a:r>
            <a:r>
              <a:rPr lang="en-US" sz="1200" dirty="0" err="1"/>
              <a:t>dpc</a:t>
            </a:r>
            <a:r>
              <a:rPr lang="en-US" sz="1200" dirty="0"/>
              <a:t> on </a:t>
            </a:r>
            <a:r>
              <a:rPr lang="en-US" sz="1200" dirty="0" err="1"/>
              <a:t>dp.ProductSubcategoryKey</a:t>
            </a:r>
            <a:r>
              <a:rPr lang="en-US" sz="1200" dirty="0"/>
              <a:t> = </a:t>
            </a:r>
            <a:r>
              <a:rPr lang="en-US" sz="1200" dirty="0" err="1"/>
              <a:t>dpc.ProductSubcategoryKey</a:t>
            </a:r>
            <a:r>
              <a:rPr lang="en-US" sz="1200" dirty="0"/>
              <a:t> </a:t>
            </a:r>
          </a:p>
          <a:p>
            <a:r>
              <a:rPr lang="en-US" sz="1200" dirty="0"/>
              <a:t>join </a:t>
            </a:r>
            <a:r>
              <a:rPr lang="en-US" sz="1200" dirty="0" err="1"/>
              <a:t>DimProductCategory</a:t>
            </a:r>
            <a:r>
              <a:rPr lang="en-US" sz="1200" dirty="0"/>
              <a:t> dc on </a:t>
            </a:r>
            <a:r>
              <a:rPr lang="en-US" sz="1200" dirty="0" err="1"/>
              <a:t>dc.ProductCategoryKey</a:t>
            </a:r>
            <a:r>
              <a:rPr lang="en-US" sz="1200" dirty="0"/>
              <a:t>=</a:t>
            </a:r>
            <a:r>
              <a:rPr lang="en-US" sz="1200" dirty="0" err="1"/>
              <a:t>dpc.ProductCategoryKey</a:t>
            </a:r>
            <a:endParaRPr lang="en-US" sz="1200" dirty="0"/>
          </a:p>
          <a:p>
            <a:r>
              <a:rPr lang="en-US" sz="1200" dirty="0"/>
              <a:t>inner join </a:t>
            </a:r>
            <a:r>
              <a:rPr lang="en-US" sz="1200" dirty="0" err="1"/>
              <a:t>FactProductInventory</a:t>
            </a:r>
            <a:r>
              <a:rPr lang="en-US" sz="1200" dirty="0"/>
              <a:t> </a:t>
            </a:r>
            <a:r>
              <a:rPr lang="en-US" sz="1200" dirty="0" err="1"/>
              <a:t>fpi</a:t>
            </a:r>
            <a:r>
              <a:rPr lang="en-US" sz="1200" dirty="0"/>
              <a:t> on </a:t>
            </a:r>
            <a:r>
              <a:rPr lang="en-US" sz="1200" dirty="0" err="1"/>
              <a:t>fpi.ProductKey</a:t>
            </a:r>
            <a:r>
              <a:rPr lang="en-US" sz="1200" dirty="0"/>
              <a:t>=</a:t>
            </a:r>
            <a:r>
              <a:rPr lang="en-US" sz="1200" dirty="0" err="1"/>
              <a:t>dp.ProductKey</a:t>
            </a:r>
            <a:endParaRPr lang="en-US" sz="1200" dirty="0"/>
          </a:p>
          <a:p>
            <a:r>
              <a:rPr lang="en-US" sz="1200" dirty="0"/>
              <a:t>where </a:t>
            </a:r>
            <a:r>
              <a:rPr lang="en-US" sz="1200" dirty="0" err="1"/>
              <a:t>dp.ProductKey</a:t>
            </a:r>
            <a:r>
              <a:rPr lang="en-US" sz="1200" dirty="0"/>
              <a:t>= </a:t>
            </a:r>
            <a:r>
              <a:rPr lang="en-US" sz="1200" dirty="0" err="1"/>
              <a:t>t.ProductKey</a:t>
            </a:r>
            <a:r>
              <a:rPr lang="en-US" sz="1200" dirty="0"/>
              <a:t> and </a:t>
            </a:r>
            <a:r>
              <a:rPr lang="en-US" sz="1200" dirty="0" err="1"/>
              <a:t>fpi.MovementDate</a:t>
            </a:r>
            <a:r>
              <a:rPr lang="en-US" sz="1200" dirty="0"/>
              <a:t>=</a:t>
            </a:r>
            <a:r>
              <a:rPr lang="en-US" sz="1200" dirty="0" err="1"/>
              <a:t>t.MovementDate</a:t>
            </a:r>
            <a:endParaRPr lang="en-US" sz="1200" dirty="0"/>
          </a:p>
          <a:p>
            <a:r>
              <a:rPr lang="en-US" sz="1200" dirty="0"/>
              <a:t>group by </a:t>
            </a:r>
            <a:r>
              <a:rPr lang="en-US" sz="1200" dirty="0" err="1"/>
              <a:t>dp.ProductKey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dc.EnglishProductCategoryName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ModelName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EnglishProductSubcategoryName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fpi.UnitsBalance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fpi.UnitCost</a:t>
            </a:r>
            <a:endParaRPr lang="en-US" sz="1200" dirty="0"/>
          </a:p>
          <a:p>
            <a:r>
              <a:rPr lang="en-US" sz="1200" dirty="0"/>
              <a:t>order by </a:t>
            </a:r>
            <a:r>
              <a:rPr lang="en-US" sz="1200" dirty="0" err="1"/>
              <a:t>ProductKey</a:t>
            </a:r>
            <a:r>
              <a:rPr lang="en-US" sz="1200" dirty="0"/>
              <a:t> </a:t>
            </a:r>
            <a:r>
              <a:rPr lang="en-US" sz="1200" dirty="0" err="1"/>
              <a:t>asc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25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=""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=""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=""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=""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=""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=""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="" xmlns:a16="http://schemas.microsoft.com/office/drawing/2014/main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964541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Let's get the inventory information of the 10 products with the highest inventory value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UnitsBalance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118A4B9-1598-12C4-83A6-4675B626C26E}"/>
              </a:ext>
            </a:extLst>
          </p:cNvPr>
          <p:cNvSpPr txBox="1"/>
          <p:nvPr/>
        </p:nvSpPr>
        <p:spPr>
          <a:xfrm>
            <a:off x="298099" y="2340831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SubQuerys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JOIN condition, Aggregate Function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="" xmlns:a16="http://schemas.microsoft.com/office/drawing/2014/main" id="{7AB5BEEB-4E6D-1F8A-95A2-944C8B64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327996"/>
            <a:ext cx="11132598" cy="17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12123</TotalTime>
  <Words>964</Words>
  <Application>Microsoft Office PowerPoint</Application>
  <PresentationFormat>Custom</PresentationFormat>
  <Paragraphs>155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Dimensions Exercise</vt:lpstr>
      <vt:lpstr>Dimensions Exercise</vt:lpstr>
      <vt:lpstr>Dimensions Exercise</vt:lpstr>
      <vt:lpstr>Finance</vt:lpstr>
      <vt:lpstr>Finance Exercise</vt:lpstr>
      <vt:lpstr>Inventory</vt:lpstr>
      <vt:lpstr>Inventory Exercise</vt:lpstr>
      <vt:lpstr>PowerPoint Presentation</vt:lpstr>
      <vt:lpstr>Inventory Exercise</vt:lpstr>
      <vt:lpstr>PowerPoint Presentation</vt:lpstr>
      <vt:lpstr>Internet Sales</vt:lpstr>
      <vt:lpstr>Inventory Exercise</vt:lpstr>
      <vt:lpstr>PowerPoint Presentation</vt:lpstr>
      <vt:lpstr>Inventory Exercise</vt:lpstr>
      <vt:lpstr>PowerPoint Presentation</vt:lpstr>
      <vt:lpstr>Reseller Sales</vt:lpstr>
      <vt:lpstr>Reseller Sales Exercise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long hoang</cp:lastModifiedBy>
  <cp:revision>165</cp:revision>
  <dcterms:created xsi:type="dcterms:W3CDTF">2021-11-26T03:15:35Z</dcterms:created>
  <dcterms:modified xsi:type="dcterms:W3CDTF">2023-10-13T14:15:49Z</dcterms:modified>
</cp:coreProperties>
</file>